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10692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GoogleSlidesCustomDataVersion2">
      <go:slidesCustomData xmlns:go="http://customooxmlschemas.google.com/" r:id="rId8" roundtripDataSignature="AMtx7mjWo7IhUSAA3TG+4+PoF223noPK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79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217079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7c03fcc61a_0_0:notes"/>
          <p:cNvSpPr/>
          <p:nvPr>
            <p:ph idx="2" type="sldImg"/>
          </p:nvPr>
        </p:nvSpPr>
        <p:spPr>
          <a:xfrm>
            <a:off x="2217079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g37c03fcc61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ctrTitle"/>
          </p:nvPr>
        </p:nvSpPr>
        <p:spPr>
          <a:xfrm>
            <a:off x="257712" y="1547778"/>
            <a:ext cx="7044600" cy="4266600"/>
          </a:xfrm>
          <a:prstGeom prst="rect">
            <a:avLst/>
          </a:prstGeom>
          <a:noFill/>
          <a:ln>
            <a:noFill/>
          </a:ln>
        </p:spPr>
        <p:txBody>
          <a:bodyPr anchorCtr="0" anchor="b" bIns="118675" lIns="118675" spcFirstLastPara="1" rIns="118675" wrap="square" tIns="1186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/>
        </p:txBody>
      </p:sp>
      <p:sp>
        <p:nvSpPr>
          <p:cNvPr id="11" name="Google Shape;11;p8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75" lIns="118675" spcFirstLastPara="1" rIns="118675" wrap="square" tIns="1186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75" lIns="118675" spcFirstLastPara="1" rIns="118675" wrap="square" tIns="1186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" type="body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75" lIns="118675" spcFirstLastPara="1" rIns="118675" wrap="square" tIns="118675">
            <a:noAutofit/>
          </a:bodyPr>
          <a:lstStyle>
            <a:lvl1pPr indent="-3746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" name="Google Shape;16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/>
        </p:txBody>
      </p:sp>
      <p:sp>
        <p:nvSpPr>
          <p:cNvPr id="19" name="Google Shape;19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75" lIns="118675" spcFirstLastPara="1" rIns="118675" wrap="square" tIns="1186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" type="body"/>
          </p:nvPr>
        </p:nvSpPr>
        <p:spPr>
          <a:xfrm>
            <a:off x="257705" y="2395696"/>
            <a:ext cx="3306900" cy="7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75" lIns="118675" spcFirstLastPara="1" rIns="118675" wrap="square" tIns="11867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3" name="Google Shape;23;p11"/>
          <p:cNvSpPr txBox="1"/>
          <p:nvPr>
            <p:ph idx="2" type="body"/>
          </p:nvPr>
        </p:nvSpPr>
        <p:spPr>
          <a:xfrm>
            <a:off x="3995291" y="2395696"/>
            <a:ext cx="3306900" cy="7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75" lIns="118675" spcFirstLastPara="1" rIns="118675" wrap="square" tIns="11867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75" lIns="118675" spcFirstLastPara="1" rIns="118675" wrap="square" tIns="1186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/>
          <p:nvPr>
            <p:ph type="title"/>
          </p:nvPr>
        </p:nvSpPr>
        <p:spPr>
          <a:xfrm>
            <a:off x="257705" y="1154948"/>
            <a:ext cx="2321400" cy="1571100"/>
          </a:xfrm>
          <a:prstGeom prst="rect">
            <a:avLst/>
          </a:prstGeom>
          <a:noFill/>
          <a:ln>
            <a:noFill/>
          </a:ln>
        </p:spPr>
        <p:txBody>
          <a:bodyPr anchorCtr="0" anchor="b" bIns="118675" lIns="118675" spcFirstLastPara="1" rIns="118675" wrap="square" tIns="1186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30" name="Google Shape;30;p13"/>
          <p:cNvSpPr txBox="1"/>
          <p:nvPr>
            <p:ph idx="1" type="body"/>
          </p:nvPr>
        </p:nvSpPr>
        <p:spPr>
          <a:xfrm>
            <a:off x="257705" y="2888617"/>
            <a:ext cx="2321400" cy="66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75" lIns="118675" spcFirstLastPara="1" rIns="118675" wrap="square" tIns="118675">
            <a:no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1" name="Google Shape;31;p1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34" name="Google Shape;34;p1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5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b" bIns="118675" lIns="118675" spcFirstLastPara="1" rIns="118675" wrap="square" tIns="1186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/>
        </p:txBody>
      </p:sp>
      <p:sp>
        <p:nvSpPr>
          <p:cNvPr id="38" name="Google Shape;38;p15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75" lIns="118675" spcFirstLastPara="1" rIns="118675" wrap="square" tIns="1186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/>
        </p:txBody>
      </p:sp>
      <p:sp>
        <p:nvSpPr>
          <p:cNvPr id="39" name="Google Shape;39;p15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-3746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/>
            </a:lvl1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  <a:noFill/>
          <a:ln>
            <a:noFill/>
          </a:ln>
        </p:spPr>
        <p:txBody>
          <a:bodyPr anchorCtr="0" anchor="b" bIns="118675" lIns="118675" spcFirstLastPara="1" rIns="118675" wrap="square" tIns="1186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9pPr>
          </a:lstStyle>
          <a:p>
            <a:r>
              <a:t>xx%</a:t>
            </a:r>
          </a:p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257705" y="6552657"/>
            <a:ext cx="7044600" cy="27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75" lIns="118675" spcFirstLastPara="1" rIns="118675" wrap="square" tIns="118675">
            <a:noAutofit/>
          </a:bodyPr>
          <a:lstStyle>
            <a:lvl1pPr indent="-3746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  <a:defRPr/>
            </a:lvl1pPr>
            <a:lvl2pPr indent="-342900" lvl="1" marL="9144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75" lIns="118675" spcFirstLastPara="1" rIns="118675" wrap="square" tIns="1186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675" lIns="118675" spcFirstLastPara="1" rIns="118675" wrap="square" tIns="118675">
            <a:noAutofit/>
          </a:bodyPr>
          <a:lstStyle>
            <a:lvl1pPr indent="-3746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Arial"/>
              <a:buChar char="●"/>
              <a:defRPr b="0" i="0" sz="2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○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■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○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■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○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800"/>
              <a:buFont typeface="Arial"/>
              <a:buChar char="■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8675" lIns="118675" spcFirstLastPara="1" rIns="118675" wrap="square" tIns="1186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facebook.com/profile.php?id=61578364181922#" TargetMode="External"/><Relationship Id="rId5" Type="http://schemas.openxmlformats.org/officeDocument/2006/relationships/hyperlink" Target="https://www.instagram.com/scole_c_of_e_primary_academy/?fbclid=IwZXh0bgNhZW0CMTAAYnJpZBEwejNRSEM5NVRURlVROWVaagEesUF5StAgv_DqY_GVl8rhdCTwCZTbH6hh6537PsZWgeW0jrq2Rr2Ybb_rsiU_aem_9jvk7l4v9SJ4NYDDg00umw#" TargetMode="External"/><Relationship Id="rId6" Type="http://schemas.openxmlformats.org/officeDocument/2006/relationships/image" Target="../media/image2.jpg"/><Relationship Id="rId7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one.network/uk/norfolk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0" y="0"/>
            <a:ext cx="7560000" cy="13089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1266300" y="51306"/>
            <a:ext cx="4975200" cy="10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GB" sz="20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Scole Church of England Primary Academy</a:t>
            </a:r>
            <a:endParaRPr b="1" i="0" sz="2000" u="none" cap="none" strike="noStrik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GB" sz="28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NEWSLETTER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772150" y="178950"/>
            <a:ext cx="2361900" cy="951000"/>
          </a:xfrm>
          <a:prstGeom prst="roundRect">
            <a:avLst>
              <a:gd fmla="val 5000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5894550" y="178950"/>
            <a:ext cx="1390800" cy="9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GB" sz="1800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r>
              <a:rPr b="1" i="0" lang="en-GB" sz="1800" u="none" cap="none" strike="noStrike">
                <a:solidFill>
                  <a:srgbClr val="674EA7"/>
                </a:solidFill>
                <a:latin typeface="Calibri"/>
                <a:ea typeface="Calibri"/>
                <a:cs typeface="Calibri"/>
                <a:sym typeface="Calibri"/>
              </a:rPr>
              <a:t>.3.26</a:t>
            </a:r>
            <a:endParaRPr b="0" i="0" sz="1800" u="none" cap="none" strike="noStrike">
              <a:solidFill>
                <a:srgbClr val="674E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0" y="10355258"/>
            <a:ext cx="7560000" cy="336600"/>
          </a:xfrm>
          <a:prstGeom prst="rect">
            <a:avLst/>
          </a:prstGeom>
          <a:solidFill>
            <a:srgbClr val="8E7CC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674EA7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59" name="Google Shape;5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1575" y="178950"/>
            <a:ext cx="752597" cy="951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"/>
          <p:cNvSpPr/>
          <p:nvPr/>
        </p:nvSpPr>
        <p:spPr>
          <a:xfrm>
            <a:off x="70075" y="8980000"/>
            <a:ext cx="7427700" cy="1375200"/>
          </a:xfrm>
          <a:prstGeom prst="rect">
            <a:avLst/>
          </a:prstGeom>
          <a:solidFill>
            <a:srgbClr val="D9D2E9"/>
          </a:solidFill>
          <a:ln cap="flat" cmpd="sng" w="9525">
            <a:solidFill>
              <a:srgbClr val="D9D2E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Facebook:</a:t>
            </a:r>
            <a:endParaRPr b="0" i="0" sz="1400" u="none" cap="none" strike="noStrike">
              <a:solidFill>
                <a:srgbClr val="000000"/>
              </a:solidFill>
              <a:highlight>
                <a:srgbClr val="D9D2E9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sng" cap="none" strike="noStrike">
                <a:solidFill>
                  <a:schemeClr val="hlink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  <a:hlinkClick r:id="rId4"/>
              </a:rPr>
              <a:t>Scole C of E Primary</a:t>
            </a:r>
            <a:endParaRPr b="0" i="0" sz="1400" u="none" cap="none" strike="noStrike">
              <a:solidFill>
                <a:srgbClr val="000000"/>
              </a:solidFill>
              <a:highlight>
                <a:srgbClr val="D9D2E9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Instagram:</a:t>
            </a:r>
            <a:endParaRPr b="0" i="0" sz="1400" u="none" cap="none" strike="noStrike">
              <a:solidFill>
                <a:srgbClr val="000000"/>
              </a:solidFill>
              <a:highlight>
                <a:srgbClr val="D9D2E9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sng" cap="none" strike="noStrike">
                <a:solidFill>
                  <a:schemeClr val="hlink"/>
                </a:solidFill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  <a:hlinkClick r:id="rId5"/>
              </a:rPr>
              <a:t>scole_c_of_e_primary_academy</a:t>
            </a:r>
            <a:endParaRPr b="0" i="0" sz="1400" u="none" cap="none" strike="noStrike">
              <a:solidFill>
                <a:srgbClr val="000000"/>
              </a:solidFill>
              <a:highlight>
                <a:srgbClr val="D9D2E9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8E7CC3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8E7CC3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8E7CC3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8E7CC3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8E7CC3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8E7CC3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8E7CC3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highlight>
                <a:srgbClr val="8E7CC3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highlight>
                <a:srgbClr val="8E7CC3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3157358" y="9857979"/>
            <a:ext cx="1759200" cy="420900"/>
          </a:xfrm>
          <a:prstGeom prst="roundRect">
            <a:avLst>
              <a:gd fmla="val 50000" name="adj"/>
            </a:avLst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3269860" y="9857966"/>
            <a:ext cx="1646700" cy="4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GB" sz="1500" u="none" cap="none" strike="noStrike">
                <a:solidFill>
                  <a:srgbClr val="FFFFFF"/>
                </a:solidFill>
                <a:latin typeface="Comic Sans MS"/>
                <a:ea typeface="Comic Sans MS"/>
                <a:cs typeface="Comic Sans MS"/>
                <a:sym typeface="Comic Sans MS"/>
              </a:rPr>
              <a:t>Social Media</a:t>
            </a:r>
            <a:endParaRPr b="1" i="0" sz="1500" u="none" cap="none" strike="noStrike">
              <a:solidFill>
                <a:srgbClr val="FFFFF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0" y="1399200"/>
            <a:ext cx="7427700" cy="74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0" lang="en-GB" sz="13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</a:rPr>
              <a:t>Good afternoon,</a:t>
            </a:r>
            <a:endParaRPr i="0" sz="1300" u="none" cap="none" strike="noStrike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Our KS2 children experienced an unforgettable Amazon Experience Day led by the fantastic Ray from Back to Wilderness!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From the moment the day began, pupils were fully immersed in life in the rainforest 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Learning about the Amazon through videos and discussion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Exploring real survival equipment like hammocks, tarps and first aid kits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Discovering jungle tools (safely demonstrated!)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Watching fire-making techniques including flint &amp; steel and bow drill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</a:rPr>
              <a:t>Even the chance for the brave to try edible insects!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The children were curious, engaged and incredibly enthusiastic throughout – asking brilliant questions and getting hands-on with real-life survival skills.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And a big thank you to FOSS for funding this amazing opportunity for our pupils – experiences like this make learning memorable and meaningful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Take a look at some highlights from the day below!</a:t>
            </a:r>
            <a:endParaRPr sz="11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GB" sz="130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Have a wonderful weekend,</a:t>
            </a:r>
            <a:endParaRPr b="0" i="0" sz="1300" u="none" cap="none" strike="noStrike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GB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Mr B Aylmer</a:t>
            </a:r>
            <a:br>
              <a:rPr b="1" i="0" lang="en-GB" sz="1600" u="none" cap="none" strike="noStrik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GB" sz="15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Senior Teacher</a:t>
            </a:r>
            <a:br>
              <a:rPr b="0" i="0" lang="en-GB" sz="15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GB" sz="1500" u="none" cap="none" strike="noStrik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Scole Church of England Primary Academy</a:t>
            </a:r>
            <a:endParaRPr b="0" i="0" sz="1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1" title="IMG_4360.JPG"/>
          <p:cNvPicPr preferRelativeResize="0"/>
          <p:nvPr/>
        </p:nvPicPr>
        <p:blipFill rotWithShape="1">
          <a:blip r:embed="rId6">
            <a:alphaModFix/>
          </a:blip>
          <a:srcRect b="24058" l="20615" r="19684" t="23766"/>
          <a:stretch/>
        </p:blipFill>
        <p:spPr>
          <a:xfrm>
            <a:off x="3702625" y="5346700"/>
            <a:ext cx="3374423" cy="221177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"/>
          <p:cNvSpPr txBox="1"/>
          <p:nvPr/>
        </p:nvSpPr>
        <p:spPr>
          <a:xfrm>
            <a:off x="3065275" y="7620875"/>
            <a:ext cx="4432500" cy="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Amazon </a:t>
            </a:r>
            <a:r>
              <a:rPr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Experience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Improvement Director Mr P Seeman had a wonderful time getting involved eating some critters!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" name="Google Shape;66;p1" title="IMG_4299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5893" y="5244126"/>
            <a:ext cx="2949033" cy="22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7c03fcc61a_0_0"/>
          <p:cNvSpPr txBox="1"/>
          <p:nvPr/>
        </p:nvSpPr>
        <p:spPr>
          <a:xfrm>
            <a:off x="69375" y="320075"/>
            <a:ext cx="7334100" cy="97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GB" sz="1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Awards</a:t>
            </a:r>
            <a:endParaRPr b="1" i="0" sz="16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Cavell - </a:t>
            </a:r>
            <a:r>
              <a:rPr b="1"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Jeffery - For his fantastic hot write </a:t>
            </a:r>
            <a:r>
              <a:rPr b="1"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about a tarantula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Boudicca 3/4 - Marti</a:t>
            </a:r>
            <a:r>
              <a:rPr b="1"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- For always trying his best during times tables and showing lots of enthusiasm.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Boudicca 5/6 </a:t>
            </a:r>
            <a:r>
              <a:rPr b="0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b="1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Lola - For her hard work in moc</a:t>
            </a:r>
            <a:r>
              <a:rPr b="1"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 SATs and fantastic progress being made.</a:t>
            </a:r>
            <a:endParaRPr b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GB" sz="16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Easter Service - Thursday 26th March</a:t>
            </a:r>
            <a:endParaRPr b="1" i="0" sz="16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GB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will be going to St Andrews Church on Thursday 26th March at 9.15am, for our Easter Service, parents and carers are welcome to join us.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Oaklands Care Home</a:t>
            </a:r>
            <a:endParaRPr b="1"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Residents of Oaklands Care Home, will be visiting our school on Friday 27th March at 10.45am and participate in various </a:t>
            </a: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activities</a:t>
            </a: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 our children for the morning.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Spring / Summer Menu</a:t>
            </a:r>
            <a:endParaRPr b="1"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Spring / Summer Menu starts on Tuesday 14th April. Please see menu </a:t>
            </a: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attached</a:t>
            </a: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 Parentmail message.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Drumming performance</a:t>
            </a:r>
            <a:endParaRPr b="1"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 the last 10 weeks, Boudicca class have been learning how to play Samba Drums. We will be holding a special assembly for parents on Monday 23rd March at 2.50pm so the children can show you all their new skill.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 </a:t>
            </a:r>
            <a:r>
              <a:rPr b="1" lang="en-GB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3/4</a:t>
            </a:r>
            <a:r>
              <a:rPr b="1" lang="en-GB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Swimming lessons starting 23rd April</a:t>
            </a:r>
            <a:endParaRPr b="1"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81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We will be taking Years 3 and 4 for swimming lessons at Diss Leisure Centre, starting Thursday 23rd April continuing each week until, and including, Thursday 2nd July.</a:t>
            </a:r>
            <a:endParaRPr sz="1600">
              <a:solidFill>
                <a:srgbClr val="2021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81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2021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81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 u="sng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Celebration Assembly 27.3.26</a:t>
            </a:r>
            <a:endParaRPr b="1" sz="1600" u="sng">
              <a:solidFill>
                <a:srgbClr val="2021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8817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Assembly will start slightly earlier, </a:t>
            </a:r>
            <a:r>
              <a:rPr lang="en-GB" sz="160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with</a:t>
            </a:r>
            <a:r>
              <a:rPr lang="en-GB" sz="160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the gate opening at 2:45 to allow Y5/6 to conduct a short dance performance. Parents welcome to attend</a:t>
            </a:r>
            <a:endParaRPr sz="1600">
              <a:solidFill>
                <a:srgbClr val="2021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Road Closure</a:t>
            </a:r>
            <a:endParaRPr b="1"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have been advised Cadent Gas are closing the A1066 Diss / Victoria Road, between Sawmills Road (Easy Peasy Garage) and Dark Lane (Scole Roundabout) from the 7th April to 5th May - see </a:t>
            </a:r>
            <a:r>
              <a:rPr lang="en-GB" sz="1600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https://one.network/uk/norfolk</a:t>
            </a:r>
            <a:r>
              <a:rPr lang="en-GB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for more details, please look for an alternative route and allow extra travel time for drop off and pick up.</a:t>
            </a:r>
            <a:endParaRPr sz="16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9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g37c03fcc61a_0_0"/>
          <p:cNvSpPr/>
          <p:nvPr/>
        </p:nvSpPr>
        <p:spPr>
          <a:xfrm>
            <a:off x="0" y="9709200"/>
            <a:ext cx="7601100" cy="962700"/>
          </a:xfrm>
          <a:prstGeom prst="rect">
            <a:avLst/>
          </a:prstGeom>
          <a:solidFill>
            <a:srgbClr val="8E7CC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14th April - Return to School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Wednesday 15th - Friday 17th April - Year 3 and 4 Horstead Residential.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37c03fcc61a_0_0"/>
          <p:cNvSpPr/>
          <p:nvPr/>
        </p:nvSpPr>
        <p:spPr>
          <a:xfrm>
            <a:off x="-20550" y="49621"/>
            <a:ext cx="7601100" cy="327000"/>
          </a:xfrm>
          <a:prstGeom prst="rect">
            <a:avLst/>
          </a:prstGeom>
          <a:solidFill>
            <a:srgbClr val="8E7CC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